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307" r:id="rId4"/>
    <p:sldId id="267" r:id="rId5"/>
    <p:sldId id="259" r:id="rId6"/>
    <p:sldId id="260" r:id="rId7"/>
    <p:sldId id="288" r:id="rId8"/>
    <p:sldId id="289" r:id="rId9"/>
    <p:sldId id="291" r:id="rId10"/>
    <p:sldId id="292" r:id="rId11"/>
    <p:sldId id="293" r:id="rId12"/>
    <p:sldId id="294" r:id="rId13"/>
    <p:sldId id="304" r:id="rId14"/>
    <p:sldId id="295" r:id="rId15"/>
    <p:sldId id="305" r:id="rId16"/>
    <p:sldId id="296" r:id="rId17"/>
    <p:sldId id="300" r:id="rId18"/>
    <p:sldId id="297" r:id="rId19"/>
    <p:sldId id="298" r:id="rId20"/>
    <p:sldId id="301" r:id="rId21"/>
    <p:sldId id="299" r:id="rId22"/>
    <p:sldId id="302" r:id="rId23"/>
    <p:sldId id="303" r:id="rId24"/>
    <p:sldId id="306" r:id="rId25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Hicks" initials="JH" lastIdx="1" clrIdx="0">
    <p:extLst>
      <p:ext uri="{19B8F6BF-5375-455C-9EA6-DF929625EA0E}">
        <p15:presenceInfo xmlns:p15="http://schemas.microsoft.com/office/powerpoint/2012/main" userId="56833764bea35b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5382C2-ADEF-75D5-FC04-CCF64375E3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56F636-02D7-383D-3097-1AA5E80652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7/9/2023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A4D71-0F92-08AD-1223-DAA6D70B7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9090E-95D3-9523-8ECD-15F93C01B6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036C3985-C124-496A-9F55-A98BE45539E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4549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/>
              <a:t>7/9/2023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51" tIns="49526" rIns="99051" bIns="495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59269F49-4B4D-476A-A7A3-E43AB972C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0977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4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6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107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87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94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28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0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9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2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8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0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3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1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4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7C8FA1F-7A76-4797-85A0-DBC632F93B2B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8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AA4C-774E-F8FF-FBAA-180DB5F25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020" y="931665"/>
            <a:ext cx="7080026" cy="92333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The Sins of Gehazi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8F3306-E205-00EE-080E-6D8B678F8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707886"/>
          </a:xfr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2 </a:t>
            </a:r>
            <a:r>
              <a:rPr lang="en-US" sz="4000" b="1" dirty="0">
                <a:solidFill>
                  <a:srgbClr val="FFFF00"/>
                </a:solidFill>
              </a:rPr>
              <a:t>Kings</a:t>
            </a:r>
            <a:r>
              <a:rPr lang="en-US" sz="2400" b="1" dirty="0">
                <a:solidFill>
                  <a:srgbClr val="FFFF00"/>
                </a:solidFill>
              </a:rPr>
              <a:t> 5:20-27</a:t>
            </a:r>
          </a:p>
        </p:txBody>
      </p:sp>
    </p:spTree>
    <p:extLst>
      <p:ext uri="{BB962C8B-B14F-4D97-AF65-F5344CB8AC3E}">
        <p14:creationId xmlns:p14="http://schemas.microsoft.com/office/powerpoint/2010/main" val="195541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The Backstory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967514"/>
          </a:xfrm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2 Kings 5:20-27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Gehazi enters in and stands before Elisha (verse 25)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Elisha exposes his sins (verse 26)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Gehazi became a leper (verse 27)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In this backdrop, Gehazi committed egregious sins. There are lessons to learn from him</a:t>
            </a:r>
          </a:p>
        </p:txBody>
      </p:sp>
    </p:spTree>
    <p:extLst>
      <p:ext uri="{BB962C8B-B14F-4D97-AF65-F5344CB8AC3E}">
        <p14:creationId xmlns:p14="http://schemas.microsoft.com/office/powerpoint/2010/main" val="9566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The Sins of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167295"/>
          </a:xfrm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2 Kings 5:20-27</a:t>
            </a:r>
          </a:p>
          <a:p>
            <a:r>
              <a:rPr lang="en-US" sz="3600" dirty="0">
                <a:solidFill>
                  <a:schemeClr val="tx1"/>
                </a:solidFill>
              </a:rPr>
              <a:t>Disregarded his master’s judgment (verse 20)</a:t>
            </a:r>
          </a:p>
          <a:p>
            <a:r>
              <a:rPr lang="en-US" sz="3600" dirty="0">
                <a:solidFill>
                  <a:schemeClr val="tx1"/>
                </a:solidFill>
              </a:rPr>
              <a:t>Stepped out of place (verse 20)</a:t>
            </a:r>
          </a:p>
          <a:p>
            <a:r>
              <a:rPr lang="en-US" sz="3600" dirty="0">
                <a:solidFill>
                  <a:schemeClr val="tx1"/>
                </a:solidFill>
              </a:rPr>
              <a:t>Greedy (verses 20, 23)</a:t>
            </a:r>
          </a:p>
          <a:p>
            <a:r>
              <a:rPr lang="en-US" sz="3600" dirty="0">
                <a:solidFill>
                  <a:schemeClr val="tx1"/>
                </a:solidFill>
              </a:rPr>
              <a:t>Lies (verses 21-22, 25)</a:t>
            </a:r>
          </a:p>
        </p:txBody>
      </p:sp>
    </p:spTree>
    <p:extLst>
      <p:ext uri="{BB962C8B-B14F-4D97-AF65-F5344CB8AC3E}">
        <p14:creationId xmlns:p14="http://schemas.microsoft.com/office/powerpoint/2010/main" val="370006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899803"/>
          </a:xfrm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Disregarding sound judgment is not wise</a:t>
            </a:r>
          </a:p>
          <a:p>
            <a:r>
              <a:rPr lang="en-US" sz="3600" dirty="0">
                <a:solidFill>
                  <a:schemeClr val="tx1"/>
                </a:solidFill>
              </a:rPr>
              <a:t>“As Jehovah liveth, I will run after him, and take somewhat of him.” (verse 20)</a:t>
            </a:r>
          </a:p>
          <a:p>
            <a:r>
              <a:rPr lang="en-US" sz="3600" dirty="0">
                <a:solidFill>
                  <a:schemeClr val="tx1"/>
                </a:solidFill>
              </a:rPr>
              <a:t>Gehazi thought he knew better than Elisha, a man appointed by God as a prophet</a:t>
            </a:r>
          </a:p>
        </p:txBody>
      </p:sp>
    </p:spTree>
    <p:extLst>
      <p:ext uri="{BB962C8B-B14F-4D97-AF65-F5344CB8AC3E}">
        <p14:creationId xmlns:p14="http://schemas.microsoft.com/office/powerpoint/2010/main" val="348315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6" y="1732450"/>
            <a:ext cx="8955464" cy="5078313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Disregarding sound judgment is not wise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Peter disregarded God’s judgment; clear New Testament truth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Acts 10:28</a:t>
            </a:r>
            <a:r>
              <a:rPr lang="en-US" sz="3600" dirty="0">
                <a:solidFill>
                  <a:schemeClr val="tx1"/>
                </a:solidFill>
              </a:rPr>
              <a:t>, “And he said unto them, Ye yourselves know how it is an unlawful thing for a man that is a Jew to join himself or come unto one of another nation; and yet unto me hath God showed that </a:t>
            </a:r>
            <a:r>
              <a:rPr lang="en-US" sz="3600" u="sng" dirty="0">
                <a:solidFill>
                  <a:schemeClr val="tx1"/>
                </a:solidFill>
              </a:rPr>
              <a:t>I should not call any man common or unclean</a:t>
            </a:r>
            <a:r>
              <a:rPr lang="en-US" sz="3600" dirty="0">
                <a:solidFill>
                  <a:schemeClr val="tx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003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1638180"/>
            <a:ext cx="8880049" cy="5170646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FFFF00"/>
                </a:solidFill>
              </a:rPr>
              <a:t>Disregarding sound judgment is not wise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FFFF00"/>
                </a:solidFill>
              </a:rPr>
              <a:t>Galatians 2:11-13</a:t>
            </a:r>
            <a:r>
              <a:rPr lang="en-US" sz="3000" dirty="0">
                <a:solidFill>
                  <a:schemeClr val="tx1"/>
                </a:solidFill>
              </a:rPr>
              <a:t>, “But when Cephas came to Antioch, I resisted him to the face, because he stood condemned. For before that certain came from James, he ate with the Gentiles; but when they came, he drew back and separated himself, fearing them that were of the circumcision. And the rest of the Jews dissembled likewise with him; insomuch that even Barnabas was carried away with their dissimulation.”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How ironic that Peter did this!</a:t>
            </a:r>
          </a:p>
        </p:txBody>
      </p:sp>
    </p:spTree>
    <p:extLst>
      <p:ext uri="{BB962C8B-B14F-4D97-AF65-F5344CB8AC3E}">
        <p14:creationId xmlns:p14="http://schemas.microsoft.com/office/powerpoint/2010/main" val="67184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1732450"/>
            <a:ext cx="8823489" cy="5087547"/>
          </a:xfrm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Disregarding sound judgment is not wise</a:t>
            </a:r>
          </a:p>
          <a:p>
            <a:r>
              <a:rPr lang="en-US" sz="3600" dirty="0">
                <a:solidFill>
                  <a:schemeClr val="tx1"/>
                </a:solidFill>
              </a:rPr>
              <a:t>Peter’s actions caused him to stand condemned (</a:t>
            </a:r>
            <a:r>
              <a:rPr lang="en-US" sz="3600" dirty="0">
                <a:solidFill>
                  <a:srgbClr val="FFFF00"/>
                </a:solidFill>
              </a:rPr>
              <a:t>Galatians 2:11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r>
              <a:rPr lang="en-US" sz="3600" dirty="0">
                <a:solidFill>
                  <a:schemeClr val="tx1"/>
                </a:solidFill>
              </a:rPr>
              <a:t>He was confronted by Paul!</a:t>
            </a:r>
          </a:p>
          <a:p>
            <a:r>
              <a:rPr lang="en-US" sz="3600" dirty="0">
                <a:solidFill>
                  <a:schemeClr val="tx1"/>
                </a:solidFill>
              </a:rPr>
              <a:t>We need to pay attention to God’s wisdom and judgment (</a:t>
            </a:r>
            <a:r>
              <a:rPr lang="en-US" sz="3600" dirty="0">
                <a:solidFill>
                  <a:srgbClr val="FFFF00"/>
                </a:solidFill>
              </a:rPr>
              <a:t>Ephesians 5:17</a:t>
            </a:r>
            <a:r>
              <a:rPr lang="en-US" sz="3600" dirty="0">
                <a:solidFill>
                  <a:schemeClr val="tx1"/>
                </a:solidFill>
              </a:rPr>
              <a:t>) “Wherefore be ye not foolish, but understand what the will of the Lord is.”</a:t>
            </a:r>
          </a:p>
        </p:txBody>
      </p:sp>
    </p:spTree>
    <p:extLst>
      <p:ext uri="{BB962C8B-B14F-4D97-AF65-F5344CB8AC3E}">
        <p14:creationId xmlns:p14="http://schemas.microsoft.com/office/powerpoint/2010/main" val="297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732450"/>
            <a:ext cx="8738648" cy="5078313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Stepping out of place is not a good idea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Gehazi stepped out of place pursuing Naaman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Peter stepped out of place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Matthew 17:4</a:t>
            </a:r>
            <a:r>
              <a:rPr lang="en-US" sz="3600" dirty="0">
                <a:solidFill>
                  <a:schemeClr val="tx1"/>
                </a:solidFill>
              </a:rPr>
              <a:t>, “And Peter answered and said unto Jesus, Lord it is good for us to be here: if thou wilt, I will make here three tabernacles; one for thee, and one for Moses, and one for Elijah.”</a:t>
            </a:r>
          </a:p>
        </p:txBody>
      </p:sp>
    </p:spTree>
    <p:extLst>
      <p:ext uri="{BB962C8B-B14F-4D97-AF65-F5344CB8AC3E}">
        <p14:creationId xmlns:p14="http://schemas.microsoft.com/office/powerpoint/2010/main" val="42339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5" y="1732450"/>
            <a:ext cx="8205571" cy="4899803"/>
          </a:xfrm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Stepping out of place is not a good idea</a:t>
            </a:r>
          </a:p>
          <a:p>
            <a:r>
              <a:rPr lang="en-US" sz="3600" dirty="0">
                <a:solidFill>
                  <a:schemeClr val="tx1"/>
                </a:solidFill>
              </a:rPr>
              <a:t>Peter was rebuked by the Father!</a:t>
            </a:r>
          </a:p>
          <a:p>
            <a:r>
              <a:rPr lang="en-US" sz="3600" dirty="0">
                <a:solidFill>
                  <a:srgbClr val="FFFF00"/>
                </a:solidFill>
              </a:rPr>
              <a:t>Matthew 17:5</a:t>
            </a:r>
            <a:r>
              <a:rPr lang="en-US" sz="3600" dirty="0">
                <a:solidFill>
                  <a:schemeClr val="tx1"/>
                </a:solidFill>
              </a:rPr>
              <a:t>, “While he was yet speaking, behold, a bright cloud overshadowed them: and behold, a voice out of the cloud, saying, This is my beloved Son, in whom I am well pleased; hear ye him.”</a:t>
            </a:r>
          </a:p>
        </p:txBody>
      </p:sp>
    </p:spTree>
    <p:extLst>
      <p:ext uri="{BB962C8B-B14F-4D97-AF65-F5344CB8AC3E}">
        <p14:creationId xmlns:p14="http://schemas.microsoft.com/office/powerpoint/2010/main" val="66771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732450"/>
            <a:ext cx="8795208" cy="5078313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Greed will destroy you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Gehazi wanted what Elisha rejected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“As Jehovah liveth, I will run after him, and take somewhat of him.” (verse 20)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Proverbs 15:27</a:t>
            </a:r>
            <a:r>
              <a:rPr lang="en-US" sz="3600" dirty="0">
                <a:solidFill>
                  <a:schemeClr val="tx1"/>
                </a:solidFill>
              </a:rPr>
              <a:t>, “He that is greedy of gain troubleth his own house.”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Proverbs 28:25</a:t>
            </a:r>
            <a:r>
              <a:rPr lang="en-US" sz="3600" dirty="0">
                <a:solidFill>
                  <a:schemeClr val="tx1"/>
                </a:solidFill>
              </a:rPr>
              <a:t>, “He that is of a greedy spirit stirreth up strife; but he that putteth his trust in Jehovah shall be made fat.”</a:t>
            </a:r>
          </a:p>
        </p:txBody>
      </p:sp>
    </p:spTree>
    <p:extLst>
      <p:ext uri="{BB962C8B-B14F-4D97-AF65-F5344CB8AC3E}">
        <p14:creationId xmlns:p14="http://schemas.microsoft.com/office/powerpoint/2010/main" val="290375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732450"/>
            <a:ext cx="8795209" cy="4995214"/>
          </a:xfrm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Greed will destroy you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 Timothy 6:6-10</a:t>
            </a:r>
            <a:r>
              <a:rPr lang="en-US" sz="2800" dirty="0">
                <a:solidFill>
                  <a:schemeClr val="tx1"/>
                </a:solidFill>
              </a:rPr>
              <a:t>, “But godliness with contentment is great gain: for we brought nothing into the world, for neither can we carry anything out; but having food and covering we shall be therewith content. But they that are minded to be rich fall into a temptation and a snare and many foolish and hurtful lusts, such as drown men in destruction and perdition. </a:t>
            </a:r>
            <a:r>
              <a:rPr lang="en-US" sz="2800" u="sng" dirty="0">
                <a:solidFill>
                  <a:schemeClr val="tx1"/>
                </a:solidFill>
              </a:rPr>
              <a:t>For the love money is a root of all kinds of evil</a:t>
            </a:r>
            <a:r>
              <a:rPr lang="en-US" sz="2800" dirty="0">
                <a:solidFill>
                  <a:schemeClr val="tx1"/>
                </a:solidFill>
              </a:rPr>
              <a:t>: which some reaching after have been led astray from the faith, and have pierced themselves through with many sorrows.”</a:t>
            </a:r>
          </a:p>
        </p:txBody>
      </p:sp>
    </p:spTree>
    <p:extLst>
      <p:ext uri="{BB962C8B-B14F-4D97-AF65-F5344CB8AC3E}">
        <p14:creationId xmlns:p14="http://schemas.microsoft.com/office/powerpoint/2010/main" val="2945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93A6B-4144-0648-A5E0-8C6229565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Historical</a:t>
            </a:r>
            <a:r>
              <a:rPr lang="en-US" sz="4800" b="1" dirty="0">
                <a:solidFill>
                  <a:schemeClr val="tx1"/>
                </a:solidFill>
              </a:rPr>
              <a:t>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40466-9131-A6B8-9BFA-FB118A480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13" y="1732450"/>
            <a:ext cx="8091009" cy="3791807"/>
          </a:xfrm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period of the divided kingdom</a:t>
            </a:r>
          </a:p>
          <a:p>
            <a:r>
              <a:rPr lang="en-US" sz="3600" dirty="0">
                <a:solidFill>
                  <a:schemeClr val="tx1"/>
                </a:solidFill>
              </a:rPr>
              <a:t>Moab rebels against Israel after Ahab’s death (</a:t>
            </a:r>
            <a:r>
              <a:rPr lang="en-US" sz="3600" dirty="0">
                <a:solidFill>
                  <a:srgbClr val="FFFF00"/>
                </a:solidFill>
              </a:rPr>
              <a:t>2 Kings 3:4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r>
              <a:rPr lang="en-US" sz="3600" dirty="0">
                <a:solidFill>
                  <a:schemeClr val="tx1"/>
                </a:solidFill>
              </a:rPr>
              <a:t>Israel, Judah, and Edom join forces to battle against the Moabites and successfully defeat them (</a:t>
            </a:r>
            <a:r>
              <a:rPr lang="en-US" sz="3600" dirty="0">
                <a:solidFill>
                  <a:srgbClr val="FFFF00"/>
                </a:solidFill>
              </a:rPr>
              <a:t>2 Kings 3:7ff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697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43" y="1732450"/>
            <a:ext cx="8748075" cy="4832092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00"/>
                </a:solidFill>
              </a:rPr>
              <a:t>Greed will cost you your soul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00"/>
                </a:solidFill>
              </a:rPr>
              <a:t>Matthew 19:21-22</a:t>
            </a:r>
            <a:r>
              <a:rPr lang="en-US" sz="2800" dirty="0">
                <a:solidFill>
                  <a:schemeClr val="tx1"/>
                </a:solidFill>
              </a:rPr>
              <a:t>, “The young man saith unto him, All these things have I observed: what lack I yet? Jesus said unto him, If thou wouldest be perfect, go, sell that which thou hast, and give to the poor, and thou shalt have treasure in heaven: and come, follow me. But when the young man heard the saying, he went away sorrowful; </a:t>
            </a:r>
            <a:r>
              <a:rPr lang="en-US" sz="2800" u="sng" dirty="0">
                <a:solidFill>
                  <a:schemeClr val="tx1"/>
                </a:solidFill>
              </a:rPr>
              <a:t>for he was one that had great possessions</a:t>
            </a:r>
            <a:r>
              <a:rPr lang="en-US" sz="2800" dirty="0">
                <a:solidFill>
                  <a:schemeClr val="tx1"/>
                </a:solidFill>
              </a:rPr>
              <a:t>. And Jesus said unto his disciples, Verily I say unto you, </a:t>
            </a:r>
            <a:r>
              <a:rPr lang="en-US" sz="2800" u="sng" dirty="0">
                <a:solidFill>
                  <a:schemeClr val="tx1"/>
                </a:solidFill>
              </a:rPr>
              <a:t>It is hard for a rich man to enter into the kingdom of heaven</a:t>
            </a:r>
            <a:r>
              <a:rPr lang="en-US" sz="2800" dirty="0">
                <a:solidFill>
                  <a:schemeClr val="tx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9220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732450"/>
            <a:ext cx="8814062" cy="4832092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FF00"/>
                </a:solidFill>
              </a:rPr>
              <a:t>Lies will cost you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Gehazi lied to Naaman and Elisha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00"/>
                </a:solidFill>
              </a:rPr>
              <a:t>2 Kings 5:22</a:t>
            </a:r>
            <a:r>
              <a:rPr lang="en-US" sz="2800" dirty="0">
                <a:solidFill>
                  <a:schemeClr val="tx1"/>
                </a:solidFill>
              </a:rPr>
              <a:t>, “And he said, All is well. </a:t>
            </a:r>
            <a:r>
              <a:rPr lang="en-US" sz="2800" u="sng" dirty="0">
                <a:solidFill>
                  <a:schemeClr val="tx1"/>
                </a:solidFill>
              </a:rPr>
              <a:t>My master hath sent me</a:t>
            </a:r>
            <a:r>
              <a:rPr lang="en-US" sz="2800" dirty="0">
                <a:solidFill>
                  <a:schemeClr val="tx1"/>
                </a:solidFill>
              </a:rPr>
              <a:t>, saying, Behold, even now there are come to me from the hill-country of Ephraim two young men of the sons of the prophets; give them, I pray thee, a talent of silver, and two changes of raiment.”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00"/>
                </a:solidFill>
              </a:rPr>
              <a:t>2 Kings 5:25</a:t>
            </a:r>
            <a:r>
              <a:rPr lang="en-US" sz="2800" dirty="0">
                <a:solidFill>
                  <a:schemeClr val="tx1"/>
                </a:solidFill>
              </a:rPr>
              <a:t>, “But he went in, and stood before his master. And Elisha said unto him, Whence comest thou, Gehazi? And he said, </a:t>
            </a:r>
            <a:r>
              <a:rPr lang="en-US" sz="2800" u="sng" dirty="0">
                <a:solidFill>
                  <a:schemeClr val="tx1"/>
                </a:solidFill>
              </a:rPr>
              <a:t>Thy servant went no whither</a:t>
            </a:r>
            <a:r>
              <a:rPr lang="en-US" sz="2800" dirty="0">
                <a:solidFill>
                  <a:schemeClr val="tx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9591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732450"/>
            <a:ext cx="8917757" cy="5001369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solidFill>
                  <a:srgbClr val="FFFF00"/>
                </a:solidFill>
              </a:rPr>
              <a:t>Lying is wrong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chemeClr val="tx1"/>
                </a:solidFill>
              </a:rPr>
              <a:t>Lying is a fundamental integrity issue. Trust is broken.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chemeClr val="tx1"/>
                </a:solidFill>
              </a:rPr>
              <a:t>Lying is sin – </a:t>
            </a:r>
            <a:r>
              <a:rPr lang="en-US" sz="2900" dirty="0">
                <a:solidFill>
                  <a:srgbClr val="FFFF00"/>
                </a:solidFill>
              </a:rPr>
              <a:t>Colossians 3:9</a:t>
            </a:r>
            <a:r>
              <a:rPr lang="en-US" sz="2900" dirty="0">
                <a:solidFill>
                  <a:schemeClr val="tx1"/>
                </a:solidFill>
              </a:rPr>
              <a:t>, “Lie not one to another, seeing you have put off the old man with his doings.”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900" dirty="0">
                <a:solidFill>
                  <a:schemeClr val="tx1"/>
                </a:solidFill>
              </a:rPr>
              <a:t>Lying will cost you your soul – </a:t>
            </a:r>
            <a:r>
              <a:rPr lang="en-US" sz="2900" dirty="0">
                <a:solidFill>
                  <a:srgbClr val="FFFF00"/>
                </a:solidFill>
              </a:rPr>
              <a:t>Revelation 21:8</a:t>
            </a:r>
            <a:r>
              <a:rPr lang="en-US" sz="2900" dirty="0">
                <a:solidFill>
                  <a:schemeClr val="tx1"/>
                </a:solidFill>
              </a:rPr>
              <a:t>, “But for the fearful, and unbelieving, and abominable, and murderers, and fornicators, and sorcerers, and idolaters, </a:t>
            </a:r>
            <a:r>
              <a:rPr lang="en-US" sz="2900" u="sng" dirty="0">
                <a:solidFill>
                  <a:schemeClr val="tx1"/>
                </a:solidFill>
              </a:rPr>
              <a:t>and all liars</a:t>
            </a:r>
            <a:r>
              <a:rPr lang="en-US" sz="2900" dirty="0">
                <a:solidFill>
                  <a:schemeClr val="tx1"/>
                </a:solidFill>
              </a:rPr>
              <a:t>, their part [shall be] in the lake that burneth with fire and brimstone; which is the second death.”</a:t>
            </a:r>
          </a:p>
        </p:txBody>
      </p:sp>
    </p:spTree>
    <p:extLst>
      <p:ext uri="{BB962C8B-B14F-4D97-AF65-F5344CB8AC3E}">
        <p14:creationId xmlns:p14="http://schemas.microsoft.com/office/powerpoint/2010/main" val="71112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Lessons from Gehazi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7" y="1732450"/>
            <a:ext cx="7885060" cy="4533549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Lies will be discovered</a:t>
            </a:r>
          </a:p>
          <a:p>
            <a:r>
              <a:rPr lang="en-US" sz="3600" dirty="0">
                <a:solidFill>
                  <a:srgbClr val="FFFF00"/>
                </a:solidFill>
              </a:rPr>
              <a:t>Acts 5</a:t>
            </a:r>
            <a:r>
              <a:rPr lang="en-US" sz="3600" dirty="0">
                <a:solidFill>
                  <a:schemeClr val="tx1"/>
                </a:solidFill>
              </a:rPr>
              <a:t> – “Lied and died in Five” [</a:t>
            </a:r>
            <a:r>
              <a:rPr lang="en-US" sz="3600" i="1" dirty="0">
                <a:solidFill>
                  <a:schemeClr val="tx1"/>
                </a:solidFill>
              </a:rPr>
              <a:t>mg</a:t>
            </a:r>
            <a:r>
              <a:rPr lang="en-US" sz="3600" dirty="0">
                <a:solidFill>
                  <a:schemeClr val="tx1"/>
                </a:solidFill>
              </a:rPr>
              <a:t>]</a:t>
            </a:r>
          </a:p>
          <a:p>
            <a:r>
              <a:rPr lang="en-US" sz="3600" dirty="0">
                <a:solidFill>
                  <a:schemeClr val="tx1"/>
                </a:solidFill>
              </a:rPr>
              <a:t>Peter – </a:t>
            </a:r>
            <a:r>
              <a:rPr lang="en-US" sz="3600" dirty="0">
                <a:solidFill>
                  <a:srgbClr val="FFFF00"/>
                </a:solidFill>
              </a:rPr>
              <a:t>Luke 22:57</a:t>
            </a:r>
            <a:r>
              <a:rPr lang="en-US" sz="3600" dirty="0">
                <a:solidFill>
                  <a:schemeClr val="tx1"/>
                </a:solidFill>
              </a:rPr>
              <a:t>, “</a:t>
            </a:r>
            <a:r>
              <a:rPr lang="en-US" sz="3600" u="sng" dirty="0">
                <a:solidFill>
                  <a:schemeClr val="tx1"/>
                </a:solidFill>
              </a:rPr>
              <a:t>But he denied, saying, Woman, I know him not</a:t>
            </a:r>
            <a:r>
              <a:rPr lang="en-US" sz="36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600" dirty="0">
                <a:solidFill>
                  <a:srgbClr val="FFFF00"/>
                </a:solidFill>
              </a:rPr>
              <a:t>Luke 22:61</a:t>
            </a:r>
            <a:r>
              <a:rPr lang="en-US" sz="3600" dirty="0">
                <a:solidFill>
                  <a:schemeClr val="tx1"/>
                </a:solidFill>
              </a:rPr>
              <a:t>, – The Lord looked at Peter; he knew his scheme was known.</a:t>
            </a:r>
          </a:p>
        </p:txBody>
      </p:sp>
    </p:spTree>
    <p:extLst>
      <p:ext uri="{BB962C8B-B14F-4D97-AF65-F5344CB8AC3E}">
        <p14:creationId xmlns:p14="http://schemas.microsoft.com/office/powerpoint/2010/main" val="308227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The Bigger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5" y="1732450"/>
            <a:ext cx="8832915" cy="5078313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Gehazi’s Life Lesson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He had the opportunity to serve a prophet of God!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He blew it and it affected his credibility, his health, and his family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We today have a grand opportunity as children of God to serve and do many great things!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Don’t blow it!</a:t>
            </a:r>
          </a:p>
        </p:txBody>
      </p:sp>
    </p:spTree>
    <p:extLst>
      <p:ext uri="{BB962C8B-B14F-4D97-AF65-F5344CB8AC3E}">
        <p14:creationId xmlns:p14="http://schemas.microsoft.com/office/powerpoint/2010/main" val="389468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93A6B-4144-0648-A5E0-8C6229565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Elisha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40466-9131-A6B8-9BFA-FB118A480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24" y="1732450"/>
            <a:ext cx="8213557" cy="3050066"/>
          </a:xfrm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Elisha takes the mantle of Elijah and becomes a prophet in Israel; a successor (</a:t>
            </a:r>
            <a:r>
              <a:rPr lang="en-US" sz="3600" dirty="0">
                <a:solidFill>
                  <a:srgbClr val="FFFF00"/>
                </a:solidFill>
              </a:rPr>
              <a:t>2 Kings 2:11-12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r>
              <a:rPr lang="en-US" sz="3600" dirty="0">
                <a:solidFill>
                  <a:schemeClr val="tx1"/>
                </a:solidFill>
              </a:rPr>
              <a:t>Elisha is able to perform many wonders as a prophet of God</a:t>
            </a:r>
          </a:p>
        </p:txBody>
      </p:sp>
    </p:spTree>
    <p:extLst>
      <p:ext uri="{BB962C8B-B14F-4D97-AF65-F5344CB8AC3E}">
        <p14:creationId xmlns:p14="http://schemas.microsoft.com/office/powerpoint/2010/main" val="136206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987C-3694-F134-31A0-0D80CC783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Gehazi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340A7-3DEC-FB2A-DC13-2D80B5D5E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7" y="1732450"/>
            <a:ext cx="8512404" cy="4533549"/>
          </a:xfrm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2 Kings 4:12</a:t>
            </a:r>
            <a:r>
              <a:rPr lang="en-US" sz="3600" dirty="0">
                <a:solidFill>
                  <a:schemeClr val="tx1"/>
                </a:solidFill>
              </a:rPr>
              <a:t>, “And he said to Gehazi </a:t>
            </a:r>
            <a:r>
              <a:rPr lang="en-US" sz="3600" u="sng" dirty="0">
                <a:solidFill>
                  <a:schemeClr val="tx1"/>
                </a:solidFill>
              </a:rPr>
              <a:t>his servant</a:t>
            </a:r>
            <a:r>
              <a:rPr lang="en-US" sz="3600" dirty="0">
                <a:solidFill>
                  <a:schemeClr val="tx1"/>
                </a:solidFill>
              </a:rPr>
              <a:t>, call this Shunammite. And when he had called her, she stood before him.”</a:t>
            </a:r>
          </a:p>
          <a:p>
            <a:r>
              <a:rPr lang="en-US" sz="3600" dirty="0">
                <a:solidFill>
                  <a:schemeClr val="tx1"/>
                </a:solidFill>
              </a:rPr>
              <a:t>Was with Elisha in Shunem (</a:t>
            </a:r>
            <a:r>
              <a:rPr lang="en-US" sz="3600" dirty="0">
                <a:solidFill>
                  <a:srgbClr val="FFFF00"/>
                </a:solidFill>
              </a:rPr>
              <a:t>2 Kings 4:8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r>
              <a:rPr lang="en-US" sz="3600" dirty="0">
                <a:solidFill>
                  <a:schemeClr val="tx1"/>
                </a:solidFill>
              </a:rPr>
              <a:t>Was involved with Elisha and the Shunammite woman (</a:t>
            </a:r>
            <a:r>
              <a:rPr lang="en-US" sz="3600" dirty="0">
                <a:solidFill>
                  <a:srgbClr val="FFFF00"/>
                </a:solidFill>
              </a:rPr>
              <a:t>2 Kings 4:12-16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r>
              <a:rPr lang="en-US" sz="3600" dirty="0">
                <a:solidFill>
                  <a:schemeClr val="tx1"/>
                </a:solidFill>
              </a:rPr>
              <a:t>He was serving in some critical roles!</a:t>
            </a:r>
          </a:p>
        </p:txBody>
      </p:sp>
    </p:spTree>
    <p:extLst>
      <p:ext uri="{BB962C8B-B14F-4D97-AF65-F5344CB8AC3E}">
        <p14:creationId xmlns:p14="http://schemas.microsoft.com/office/powerpoint/2010/main" val="105771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8D1-4FED-2A42-7A93-71B7789D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Naaman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E2CF-36DA-61EA-1687-EFCED3600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30" y="1732450"/>
            <a:ext cx="8352148" cy="4712059"/>
          </a:xfrm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2 Kings 5:1</a:t>
            </a:r>
            <a:r>
              <a:rPr lang="en-US" sz="3600" dirty="0">
                <a:solidFill>
                  <a:schemeClr val="tx1"/>
                </a:solidFill>
              </a:rPr>
              <a:t>, “Now Naaman, captain of the host of the king of Syria, was a great man with his master, and honorable, because by him Jehovah had given victory unto Syria: he was also a mighty man of valor, but he was a leper.”</a:t>
            </a:r>
          </a:p>
          <a:p>
            <a:r>
              <a:rPr lang="en-US" sz="3600" dirty="0">
                <a:solidFill>
                  <a:schemeClr val="tx1"/>
                </a:solidFill>
              </a:rPr>
              <a:t>Naaman was in a notable position of honor with a reputation to follow</a:t>
            </a:r>
          </a:p>
        </p:txBody>
      </p:sp>
    </p:spTree>
    <p:extLst>
      <p:ext uri="{BB962C8B-B14F-4D97-AF65-F5344CB8AC3E}">
        <p14:creationId xmlns:p14="http://schemas.microsoft.com/office/powerpoint/2010/main" val="304564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The Backstory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3" y="1732450"/>
            <a:ext cx="8663233" cy="4967514"/>
          </a:xfrm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dirty="0">
                <a:solidFill>
                  <a:srgbClr val="FFFF00"/>
                </a:solidFill>
              </a:rPr>
              <a:t>2 Kings 5:1-19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Syria took a little maiden captive of Israel (verse 2)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She waited on Naaman’s wife (verse 2)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She told her mistress that a prophet in Samaria could heal Naaman (verse 3)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</a:rPr>
              <a:t>A letter was sent to the King of Israel (verse 5)</a:t>
            </a:r>
          </a:p>
        </p:txBody>
      </p:sp>
    </p:spTree>
    <p:extLst>
      <p:ext uri="{BB962C8B-B14F-4D97-AF65-F5344CB8AC3E}">
        <p14:creationId xmlns:p14="http://schemas.microsoft.com/office/powerpoint/2010/main" val="302132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The Backstory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5" y="1732450"/>
            <a:ext cx="8946036" cy="5087547"/>
          </a:xfrm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2 Kings 5:1-19</a:t>
            </a:r>
          </a:p>
          <a:p>
            <a:r>
              <a:rPr lang="en-US" sz="3600" dirty="0">
                <a:solidFill>
                  <a:schemeClr val="tx1"/>
                </a:solidFill>
              </a:rPr>
              <a:t>The King of Israel thought the King of Syria was trying to cause a quarrel (verse 7)</a:t>
            </a:r>
          </a:p>
          <a:p>
            <a:r>
              <a:rPr lang="en-US" sz="3600" dirty="0">
                <a:solidFill>
                  <a:schemeClr val="tx1"/>
                </a:solidFill>
              </a:rPr>
              <a:t>Elisha received news of this and told the King he was willing to see Naaman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(verses 8-9)</a:t>
            </a:r>
          </a:p>
          <a:p>
            <a:r>
              <a:rPr lang="en-US" sz="3600" dirty="0">
                <a:solidFill>
                  <a:schemeClr val="tx1"/>
                </a:solidFill>
              </a:rPr>
              <a:t>Naaman told to dip seven times in the Jordan (verse 10)</a:t>
            </a:r>
          </a:p>
        </p:txBody>
      </p:sp>
    </p:spTree>
    <p:extLst>
      <p:ext uri="{BB962C8B-B14F-4D97-AF65-F5344CB8AC3E}">
        <p14:creationId xmlns:p14="http://schemas.microsoft.com/office/powerpoint/2010/main" val="19266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The Backstory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657034"/>
            <a:ext cx="8880050" cy="5170646"/>
          </a:xfrm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FFFF00"/>
                </a:solidFill>
              </a:rPr>
              <a:t>2 Kings 5:1-19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“Behold, I thought …” (verse 11)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His servant spoke to him and Naaman relented, following the prophet’s instructions, being cleansed (verses 12-14)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Naaman offered a present to Elisha (verse 15)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Elisha refused (verse 16)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Naaman asked for God’s pardon when he had to bow before Rimmon at his master’s request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(verses 17-19)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He departs a little way (verse 19)</a:t>
            </a:r>
          </a:p>
        </p:txBody>
      </p:sp>
    </p:spTree>
    <p:extLst>
      <p:ext uri="{BB962C8B-B14F-4D97-AF65-F5344CB8AC3E}">
        <p14:creationId xmlns:p14="http://schemas.microsoft.com/office/powerpoint/2010/main" val="122116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15EF-34CF-B5F1-E2CC-F9FD7453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</a:rPr>
              <a:t>The Backstory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DE93-60ED-625F-59F0-6DFB5531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345805"/>
          </a:xfrm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2 Kings 5:20-27</a:t>
            </a:r>
          </a:p>
          <a:p>
            <a:r>
              <a:rPr lang="en-US" sz="3600" dirty="0">
                <a:solidFill>
                  <a:schemeClr val="tx1"/>
                </a:solidFill>
              </a:rPr>
              <a:t>Gehazi is not satisfied with his master’s decision (verses 20-21)</a:t>
            </a:r>
          </a:p>
          <a:p>
            <a:r>
              <a:rPr lang="en-US" sz="3600" dirty="0">
                <a:solidFill>
                  <a:schemeClr val="tx1"/>
                </a:solidFill>
              </a:rPr>
              <a:t>He decides to take matters into his own hands and deceive Naaman to obtain the gifts intended for Elisha (verses 21-24)</a:t>
            </a:r>
          </a:p>
        </p:txBody>
      </p:sp>
    </p:spTree>
    <p:extLst>
      <p:ext uri="{BB962C8B-B14F-4D97-AF65-F5344CB8AC3E}">
        <p14:creationId xmlns:p14="http://schemas.microsoft.com/office/powerpoint/2010/main" val="253268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1504</TotalTime>
  <Words>1574</Words>
  <Application>Microsoft Office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Calisto MT</vt:lpstr>
      <vt:lpstr>Wingdings 2</vt:lpstr>
      <vt:lpstr>Slate</vt:lpstr>
      <vt:lpstr>The Sins of Gehazi</vt:lpstr>
      <vt:lpstr>Historical Background</vt:lpstr>
      <vt:lpstr>Elisha </vt:lpstr>
      <vt:lpstr>Gehazi</vt:lpstr>
      <vt:lpstr>Naaman </vt:lpstr>
      <vt:lpstr>The Backstory</vt:lpstr>
      <vt:lpstr>The Backstory</vt:lpstr>
      <vt:lpstr>The Backstory</vt:lpstr>
      <vt:lpstr>The Backstory</vt:lpstr>
      <vt:lpstr>The Backstory</vt:lpstr>
      <vt:lpstr>The Sins of Gehazi</vt:lpstr>
      <vt:lpstr>Lessons from Gehazi</vt:lpstr>
      <vt:lpstr>Lessons from Gehazi</vt:lpstr>
      <vt:lpstr>Lessons from Gehazi</vt:lpstr>
      <vt:lpstr>Lessons from Gehazi</vt:lpstr>
      <vt:lpstr>Lessons from Gehazi</vt:lpstr>
      <vt:lpstr>Lessons from Gehazi</vt:lpstr>
      <vt:lpstr>Lessons from Gehazi</vt:lpstr>
      <vt:lpstr>Lessons from Gehazi</vt:lpstr>
      <vt:lpstr>Lessons from Gehazi</vt:lpstr>
      <vt:lpstr>Lessons from Gehazi</vt:lpstr>
      <vt:lpstr>Lessons from Gehazi</vt:lpstr>
      <vt:lpstr>Lessons from Gehazi</vt:lpstr>
      <vt:lpstr>The Bigger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Sins Of Gehazi</dc:title>
  <dc:creator>James Hicks</dc:creator>
  <cp:lastModifiedBy>Richard Lidh</cp:lastModifiedBy>
  <cp:revision>144</cp:revision>
  <cp:lastPrinted>2023-07-08T18:25:42Z</cp:lastPrinted>
  <dcterms:created xsi:type="dcterms:W3CDTF">2022-06-25T04:12:53Z</dcterms:created>
  <dcterms:modified xsi:type="dcterms:W3CDTF">2023-07-09T00:39:16Z</dcterms:modified>
</cp:coreProperties>
</file>